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7019925" cy="9305925"/>
  <p:embeddedFontLs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Merriweather Sans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120">
          <p15:clr>
            <a:srgbClr val="A4A3A4"/>
          </p15:clr>
        </p15:guide>
        <p15:guide id="4" pos="7560">
          <p15:clr>
            <a:srgbClr val="A4A3A4"/>
          </p15:clr>
        </p15:guide>
        <p15:guide id="5" orient="horz" pos="3456">
          <p15:clr>
            <a:srgbClr val="A4A3A4"/>
          </p15:clr>
        </p15:guide>
        <p15:guide id="6" orient="horz" pos="259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orient="horz" pos="3888">
          <p15:clr>
            <a:srgbClr val="A4A3A4"/>
          </p15:clr>
        </p15:guide>
        <p15:guide id="10" orient="horz" pos="3024">
          <p15:clr>
            <a:srgbClr val="A4A3A4"/>
          </p15:clr>
        </p15:guide>
        <p15:guide id="11" orient="horz" pos="2160">
          <p15:clr>
            <a:srgbClr val="A4A3A4"/>
          </p15:clr>
        </p15:guide>
        <p15:guide id="12" orient="horz" pos="1296">
          <p15:clr>
            <a:srgbClr val="A4A3A4"/>
          </p15:clr>
        </p15:guide>
        <p15:guide id="13" orient="horz" pos="432">
          <p15:clr>
            <a:srgbClr val="A4A3A4"/>
          </p15:clr>
        </p15:guide>
        <p15:guide id="14">
          <p15:clr>
            <a:srgbClr val="A4A3A4"/>
          </p15:clr>
        </p15:guide>
        <p15:guide id="15" pos="7680">
          <p15:clr>
            <a:srgbClr val="A4A3A4"/>
          </p15:clr>
        </p15:guide>
        <p15:guide id="16" pos="1920">
          <p15:clr>
            <a:srgbClr val="A4A3A4"/>
          </p15:clr>
        </p15:guide>
        <p15:guide id="17" pos="3840">
          <p15:clr>
            <a:srgbClr val="A4A3A4"/>
          </p15:clr>
        </p15:guide>
        <p15:guide id="18" pos="5760">
          <p15:clr>
            <a:srgbClr val="A4A3A4"/>
          </p15:clr>
        </p15:guide>
        <p15:guide id="19" pos="960">
          <p15:clr>
            <a:srgbClr val="A4A3A4"/>
          </p15:clr>
        </p15:guide>
        <p15:guide id="20" pos="2880">
          <p15:clr>
            <a:srgbClr val="A4A3A4"/>
          </p15:clr>
        </p15:guide>
        <p15:guide id="21" pos="4800">
          <p15:clr>
            <a:srgbClr val="A4A3A4"/>
          </p15:clr>
        </p15:guide>
        <p15:guide id="22" pos="6720">
          <p15:clr>
            <a:srgbClr val="A4A3A4"/>
          </p15:clr>
        </p15:guide>
        <p15:guide id="23" pos="1440">
          <p15:clr>
            <a:srgbClr val="A4A3A4"/>
          </p15:clr>
        </p15:guide>
        <p15:guide id="24" pos="480">
          <p15:clr>
            <a:srgbClr val="A4A3A4"/>
          </p15:clr>
        </p15:guide>
        <p15:guide id="25" pos="2400">
          <p15:clr>
            <a:srgbClr val="A4A3A4"/>
          </p15:clr>
        </p15:guide>
        <p15:guide id="26" pos="3360">
          <p15:clr>
            <a:srgbClr val="A4A3A4"/>
          </p15:clr>
        </p15:guide>
        <p15:guide id="27" pos="4320">
          <p15:clr>
            <a:srgbClr val="A4A3A4"/>
          </p15:clr>
        </p15:guide>
        <p15:guide id="28" pos="5280">
          <p15:clr>
            <a:srgbClr val="A4A3A4"/>
          </p15:clr>
        </p15:guide>
        <p15:guide id="29" pos="6240">
          <p15:clr>
            <a:srgbClr val="A4A3A4"/>
          </p15:clr>
        </p15:guide>
        <p15:guide id="30" pos="7200">
          <p15:clr>
            <a:srgbClr val="A4A3A4"/>
          </p15:clr>
        </p15:guide>
        <p15:guide id="31" orient="horz" pos="4224">
          <p15:clr>
            <a:srgbClr val="A4A3A4"/>
          </p15:clr>
        </p15:guide>
        <p15:guide id="32" orient="horz" pos="96">
          <p15:clr>
            <a:srgbClr val="A4A3A4"/>
          </p15:clr>
        </p15:guide>
        <p15:guide id="33" orient="horz" pos="4176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XeU7fDOHtJhNYnBhEELoBD/fc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1968" cy="4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333" y="0"/>
            <a:ext cx="3041968" cy="4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9015"/>
            <a:ext cx="3041968" cy="46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333" y="8839015"/>
            <a:ext cx="3041968" cy="46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051fe0b62_0_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35051fe0b6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06937666b_0_8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3506937666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06937666b_0_27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3506937666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51fe0b62_0_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35051fe0b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51fe0b62_0_1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35051fe0b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703fbac0_0_8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350703fbac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08a2255f1_0_3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508a2255f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08a2255f1_0_16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3508a2255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08a2255f1_1_4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3508a2255f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051fe0b62_0_25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35051fe0b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0" i="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1">
  <p:cSld name="SECTION TITLE Option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1439862" y="2587664"/>
            <a:ext cx="9312275" cy="84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1439863" y="3429000"/>
            <a:ext cx="9312275" cy="43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2">
  <p:cSld name="SECTION TITLE Option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24"/>
          <p:cNvGrpSpPr/>
          <p:nvPr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116" name="Google Shape;116;p24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4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4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669925" y="2925264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2"/>
          </p:nvPr>
        </p:nvSpPr>
        <p:spPr>
          <a:xfrm>
            <a:off x="670233" y="1552920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7620000" cy="68659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3">
  <p:cSld name="SECTION TITLE Option 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85468" y="5486400"/>
            <a:ext cx="0" cy="12905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25"/>
          <p:cNvCxnSpPr/>
          <p:nvPr/>
        </p:nvCxnSpPr>
        <p:spPr>
          <a:xfrm>
            <a:off x="12106532" y="5486400"/>
            <a:ext cx="0" cy="12905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25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70232" y="561365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670230" y="623943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931863" y="2226876"/>
            <a:ext cx="10328275" cy="90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 i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2"/>
          </p:nvPr>
        </p:nvSpPr>
        <p:spPr>
          <a:xfrm>
            <a:off x="922338" y="3280295"/>
            <a:ext cx="1033462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1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2">
  <p:cSld name="CONTENT Option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6728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2"/>
          </p:nvPr>
        </p:nvSpPr>
        <p:spPr>
          <a:xfrm>
            <a:off x="6731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3"/>
          </p:nvPr>
        </p:nvSpPr>
        <p:spPr>
          <a:xfrm>
            <a:off x="63804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4"/>
          </p:nvPr>
        </p:nvSpPr>
        <p:spPr>
          <a:xfrm>
            <a:off x="63807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5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">
  <p:cSld name="CONTENT Option 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672847" y="545394"/>
            <a:ext cx="10910887" cy="6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2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">
  <p:cSld name="CONTENT Option 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29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48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672848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4"/>
          </p:nvPr>
        </p:nvSpPr>
        <p:spPr>
          <a:xfrm>
            <a:off x="675635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5"/>
          </p:nvPr>
        </p:nvSpPr>
        <p:spPr>
          <a:xfrm>
            <a:off x="448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6"/>
          </p:nvPr>
        </p:nvSpPr>
        <p:spPr>
          <a:xfrm>
            <a:off x="829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7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GA">
  <p:cSld name="About UG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7"/>
          <p:cNvSpPr txBox="1"/>
          <p:nvPr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" name="Google Shape;5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1584" y="1278376"/>
            <a:ext cx="1708832" cy="131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">
  <p:cSld name="TITLE Option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13276"/>
            <a:ext cx="2607471" cy="378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1867" y="5779826"/>
            <a:ext cx="2410647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201738" y="2009415"/>
            <a:ext cx="9788525" cy="122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1201738" y="4278498"/>
            <a:ext cx="9788525" cy="43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3"/>
          </p:nvPr>
        </p:nvSpPr>
        <p:spPr>
          <a:xfrm>
            <a:off x="1201738" y="3238069"/>
            <a:ext cx="9788525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2">
  <p:cSld name="TITLE Option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9"/>
          <p:cNvGrpSpPr/>
          <p:nvPr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70" name="Google Shape;70;p19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9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330496"/>
            <a:ext cx="2053177" cy="298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747" y="5948874"/>
            <a:ext cx="2410647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677609" y="4392510"/>
            <a:ext cx="3328988" cy="71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>
            <a:spLocks noGrp="1"/>
          </p:cNvSpPr>
          <p:nvPr>
            <p:ph type="pic" idx="2"/>
          </p:nvPr>
        </p:nvSpPr>
        <p:spPr>
          <a:xfrm>
            <a:off x="4568825" y="0"/>
            <a:ext cx="7623175" cy="6865938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 txBox="1">
            <a:spLocks noGrp="1"/>
          </p:cNvSpPr>
          <p:nvPr>
            <p:ph type="body" idx="3"/>
          </p:nvPr>
        </p:nvSpPr>
        <p:spPr>
          <a:xfrm>
            <a:off x="677609" y="3009788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4"/>
          </p:nvPr>
        </p:nvSpPr>
        <p:spPr>
          <a:xfrm>
            <a:off x="677917" y="1637444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3">
  <p:cSld name="TITLE Option 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01701"/>
            <a:ext cx="676195" cy="7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615" y="5948874"/>
            <a:ext cx="2410647" cy="7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0"/>
          <p:cNvCxnSpPr/>
          <p:nvPr/>
        </p:nvCxnSpPr>
        <p:spPr>
          <a:xfrm>
            <a:off x="85468" y="4800600"/>
            <a:ext cx="0" cy="19763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20"/>
          <p:cNvCxnSpPr/>
          <p:nvPr/>
        </p:nvCxnSpPr>
        <p:spPr>
          <a:xfrm>
            <a:off x="12106532" y="4800600"/>
            <a:ext cx="0" cy="19763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p20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670230" y="6186421"/>
            <a:ext cx="8683625" cy="3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0"/>
          <p:cNvSpPr txBox="1">
            <a:spLocks noGrp="1"/>
          </p:cNvSpPr>
          <p:nvPr>
            <p:ph type="body" idx="3"/>
          </p:nvPr>
        </p:nvSpPr>
        <p:spPr>
          <a:xfrm>
            <a:off x="670232" y="496731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4"/>
          </p:nvPr>
        </p:nvSpPr>
        <p:spPr>
          <a:xfrm>
            <a:off x="670230" y="559309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675635" y="545315"/>
            <a:ext cx="10819679" cy="75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sng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>
            <a:spLocks noGrp="1"/>
          </p:cNvSpPr>
          <p:nvPr>
            <p:ph type="media" idx="2"/>
          </p:nvPr>
        </p:nvSpPr>
        <p:spPr>
          <a:xfrm>
            <a:off x="2438400" y="1521741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3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" descr="A picture containing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173" y="-26993"/>
            <a:ext cx="12228173" cy="68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 txBox="1"/>
          <p:nvPr/>
        </p:nvSpPr>
        <p:spPr>
          <a:xfrm>
            <a:off x="159766" y="4706199"/>
            <a:ext cx="12032234" cy="126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000" b="1">
                <a:solidFill>
                  <a:schemeClr val="lt1"/>
                </a:solidFill>
              </a:rPr>
              <a:t>ames Delaney &amp; Hudson Bowen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118904" y="2768143"/>
            <a:ext cx="11954192" cy="132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</a:rPr>
              <a:t>Electronics 1: Guitar Pedal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111675" y="78000"/>
            <a:ext cx="11954100" cy="66276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40962" y="4320267"/>
            <a:ext cx="4310075" cy="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411" y="1101571"/>
            <a:ext cx="4391179" cy="143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5051fe0b62_0_4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8467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5051fe0b62_0_4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5051fe0b62_0_40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Volume Knob</a:t>
            </a:r>
            <a:endParaRPr/>
          </a:p>
        </p:txBody>
      </p:sp>
      <p:cxnSp>
        <p:nvCxnSpPr>
          <p:cNvPr id="268" name="Google Shape;268;g35051fe0b62_0_4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g35051fe0b62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5051fe0b62_0_4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71" name="Google Shape;271;g35051fe0b62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750" y="1341780"/>
            <a:ext cx="11781650" cy="29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5051fe0b62_0_40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73" name="Google Shape;273;g35051fe0b62_0_40"/>
          <p:cNvSpPr txBox="1"/>
          <p:nvPr/>
        </p:nvSpPr>
        <p:spPr>
          <a:xfrm>
            <a:off x="7254350" y="447087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74" name="Google Shape;274;g35051fe0b62_0_40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75" name="Google Shape;275;g35051fe0b62_0_40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Top(1) = 160mV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Base(1) = -200mV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6" name="Google Shape;276;g35051fe0b62_0_40"/>
          <p:cNvSpPr txBox="1"/>
          <p:nvPr/>
        </p:nvSpPr>
        <p:spPr>
          <a:xfrm>
            <a:off x="7808150" y="50554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Top(1) = 400mV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Base(1) = -440mV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506937666b_0_8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506937666b_0_8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506937666b_0_8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Tone Knob</a:t>
            </a:r>
            <a:endParaRPr/>
          </a:p>
        </p:txBody>
      </p:sp>
      <p:cxnSp>
        <p:nvCxnSpPr>
          <p:cNvPr id="284" name="Google Shape;284;g3506937666b_0_8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5" name="Google Shape;285;g3506937666b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506937666b_0_8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87" name="Google Shape;287;g3506937666b_0_8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88" name="Google Shape;288;g3506937666b_0_8"/>
          <p:cNvSpPr txBox="1"/>
          <p:nvPr/>
        </p:nvSpPr>
        <p:spPr>
          <a:xfrm>
            <a:off x="7482950" y="447087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89" name="Google Shape;289;g3506937666b_0_8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90" name="Google Shape;290;g3506937666b_0_8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91" name="Google Shape;291;g3506937666b_0_8"/>
          <p:cNvSpPr txBox="1"/>
          <p:nvPr/>
        </p:nvSpPr>
        <p:spPr>
          <a:xfrm>
            <a:off x="7808150" y="5055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pic>
        <p:nvPicPr>
          <p:cNvPr id="292" name="Google Shape;292;g3506937666b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25" y="1281837"/>
            <a:ext cx="11756751" cy="30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506937666b_0_8"/>
          <p:cNvSpPr txBox="1"/>
          <p:nvPr/>
        </p:nvSpPr>
        <p:spPr>
          <a:xfrm>
            <a:off x="2683569" y="5434939"/>
            <a:ext cx="684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Smoother rise in tone when turned down</a:t>
            </a: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506937666b_0_27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506937666b_0_27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506937666b_0_27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Gain Knob</a:t>
            </a:r>
            <a:endParaRPr/>
          </a:p>
        </p:txBody>
      </p:sp>
      <p:cxnSp>
        <p:nvCxnSpPr>
          <p:cNvPr id="301" name="Google Shape;301;g3506937666b_0_27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g3506937666b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506937666b_0_27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4" name="Google Shape;304;g3506937666b_0_27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05" name="Google Shape;305;g3506937666b_0_27"/>
          <p:cNvSpPr txBox="1"/>
          <p:nvPr/>
        </p:nvSpPr>
        <p:spPr>
          <a:xfrm>
            <a:off x="7403546" y="448132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06" name="Google Shape;306;g3506937666b_0_27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307" name="Google Shape;307;g3506937666b_0_27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308" name="Google Shape;308;g3506937666b_0_27"/>
          <p:cNvSpPr txBox="1"/>
          <p:nvPr/>
        </p:nvSpPr>
        <p:spPr>
          <a:xfrm>
            <a:off x="7808150" y="5055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309" name="Google Shape;309;g3506937666b_0_27"/>
          <p:cNvSpPr txBox="1"/>
          <p:nvPr/>
        </p:nvSpPr>
        <p:spPr>
          <a:xfrm>
            <a:off x="3155225" y="5486400"/>
            <a:ext cx="684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pic>
        <p:nvPicPr>
          <p:cNvPr id="310" name="Google Shape;310;g3506937666b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3" y="1295565"/>
            <a:ext cx="11682134" cy="30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506937666b_0_27"/>
          <p:cNvSpPr txBox="1"/>
          <p:nvPr/>
        </p:nvSpPr>
        <p:spPr>
          <a:xfrm>
            <a:off x="2683569" y="5142492"/>
            <a:ext cx="68415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From clean tone to distorted, clipped tone</a:t>
            </a: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1" descr="A picture containing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111" y="-13496"/>
            <a:ext cx="12228173" cy="68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 txBox="1"/>
          <p:nvPr/>
        </p:nvSpPr>
        <p:spPr>
          <a:xfrm>
            <a:off x="118942" y="1706513"/>
            <a:ext cx="11954100" cy="13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40950" y="3956227"/>
            <a:ext cx="4310075" cy="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8708" y="4651853"/>
            <a:ext cx="3294585" cy="107751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3432600" y="3028325"/>
            <a:ext cx="53268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lt1"/>
                </a:solidFill>
              </a:rPr>
              <a:t>Q&amp;A</a:t>
            </a:r>
            <a:endParaRPr sz="2900" b="1" dirty="0">
              <a:solidFill>
                <a:schemeClr val="lt1"/>
              </a:solidFill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111675" y="78000"/>
            <a:ext cx="11954100" cy="66276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118948" y="15240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Inspiration/Background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"/>
          <p:cNvCxnSpPr/>
          <p:nvPr/>
        </p:nvCxnSpPr>
        <p:spPr>
          <a:xfrm>
            <a:off x="3709660" y="1208456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4" name="Google Shape;15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645300" y="1454100"/>
            <a:ext cx="78534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-Originally, I was not going to do a project as I couldn’t think of anything I wanted to do.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-Looked over and saw my guitar, project idea!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-Hudson and I decided to make an overdrive pedal, which features soft clipping at peaks to achieve a slightly distorted tone using an op amp and other circuitry techniques we learned in class.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35051fe0b62_0_1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5051fe0b62_0_1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Overview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163" name="Google Shape;163;g35051fe0b62_0_1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4" name="Google Shape;164;g35051fe0b6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5051fe0b62_0_1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6" name="Google Shape;166;g35051fe0b62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325" y="1422750"/>
            <a:ext cx="6623344" cy="489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051fe0b62_0_1"/>
          <p:cNvSpPr txBox="1"/>
          <p:nvPr/>
        </p:nvSpPr>
        <p:spPr>
          <a:xfrm>
            <a:off x="9003875" y="776400"/>
            <a:ext cx="27432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Three distinct sections</a:t>
            </a:r>
            <a:endParaRPr sz="2800">
              <a:solidFill>
                <a:schemeClr val="dk1"/>
              </a:solidFill>
            </a:endParaRPr>
          </a:p>
        </p:txBody>
      </p:sp>
      <p:cxnSp>
        <p:nvCxnSpPr>
          <p:cNvPr id="168" name="Google Shape;168;g35051fe0b62_0_1"/>
          <p:cNvCxnSpPr/>
          <p:nvPr/>
        </p:nvCxnSpPr>
        <p:spPr>
          <a:xfrm flipH="1">
            <a:off x="2784325" y="1422750"/>
            <a:ext cx="8100" cy="303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35051fe0b62_0_1"/>
          <p:cNvCxnSpPr>
            <a:stCxn id="167" idx="3"/>
            <a:endCxn id="167" idx="3"/>
          </p:cNvCxnSpPr>
          <p:nvPr/>
        </p:nvCxnSpPr>
        <p:spPr>
          <a:xfrm>
            <a:off x="11747075" y="134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35051fe0b62_0_1"/>
          <p:cNvCxnSpPr>
            <a:stCxn id="167" idx="3"/>
            <a:endCxn id="167" idx="3"/>
          </p:cNvCxnSpPr>
          <p:nvPr/>
        </p:nvCxnSpPr>
        <p:spPr>
          <a:xfrm>
            <a:off x="11747075" y="134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35051fe0b62_0_1"/>
          <p:cNvCxnSpPr>
            <a:endCxn id="166" idx="0"/>
          </p:cNvCxnSpPr>
          <p:nvPr/>
        </p:nvCxnSpPr>
        <p:spPr>
          <a:xfrm rot="10800000" flipH="1">
            <a:off x="2795697" y="1422750"/>
            <a:ext cx="3300300" cy="2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35051fe0b62_0_1"/>
          <p:cNvCxnSpPr/>
          <p:nvPr/>
        </p:nvCxnSpPr>
        <p:spPr>
          <a:xfrm>
            <a:off x="2795750" y="4430050"/>
            <a:ext cx="161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35051fe0b62_0_1"/>
          <p:cNvCxnSpPr/>
          <p:nvPr/>
        </p:nvCxnSpPr>
        <p:spPr>
          <a:xfrm rot="10800000" flipH="1">
            <a:off x="4406950" y="3572050"/>
            <a:ext cx="6900" cy="86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g35051fe0b62_0_1"/>
          <p:cNvCxnSpPr/>
          <p:nvPr/>
        </p:nvCxnSpPr>
        <p:spPr>
          <a:xfrm>
            <a:off x="4413825" y="3578925"/>
            <a:ext cx="70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g35051fe0b62_0_1"/>
          <p:cNvCxnSpPr>
            <a:stCxn id="166" idx="0"/>
          </p:cNvCxnSpPr>
          <p:nvPr/>
        </p:nvCxnSpPr>
        <p:spPr>
          <a:xfrm flipH="1">
            <a:off x="6084897" y="1422750"/>
            <a:ext cx="11100" cy="215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g35051fe0b62_0_1"/>
          <p:cNvCxnSpPr/>
          <p:nvPr/>
        </p:nvCxnSpPr>
        <p:spPr>
          <a:xfrm rot="10800000" flipH="1">
            <a:off x="5104975" y="3576300"/>
            <a:ext cx="979800" cy="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g35051fe0b62_0_1"/>
          <p:cNvSpPr/>
          <p:nvPr/>
        </p:nvSpPr>
        <p:spPr>
          <a:xfrm>
            <a:off x="6524425" y="3187800"/>
            <a:ext cx="2833800" cy="185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g35051fe0b62_0_1"/>
          <p:cNvCxnSpPr/>
          <p:nvPr/>
        </p:nvCxnSpPr>
        <p:spPr>
          <a:xfrm>
            <a:off x="6379375" y="3711175"/>
            <a:ext cx="4800" cy="2580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g35051fe0b62_0_1"/>
          <p:cNvCxnSpPr/>
          <p:nvPr/>
        </p:nvCxnSpPr>
        <p:spPr>
          <a:xfrm flipH="1">
            <a:off x="4623075" y="3729025"/>
            <a:ext cx="1768200" cy="6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g35051fe0b62_0_1"/>
          <p:cNvCxnSpPr/>
          <p:nvPr/>
        </p:nvCxnSpPr>
        <p:spPr>
          <a:xfrm flipH="1">
            <a:off x="4620850" y="3721150"/>
            <a:ext cx="6900" cy="2019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g35051fe0b62_0_1"/>
          <p:cNvCxnSpPr/>
          <p:nvPr/>
        </p:nvCxnSpPr>
        <p:spPr>
          <a:xfrm flipH="1">
            <a:off x="3036400" y="5753100"/>
            <a:ext cx="1598700" cy="7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g35051fe0b62_0_1"/>
          <p:cNvCxnSpPr/>
          <p:nvPr/>
        </p:nvCxnSpPr>
        <p:spPr>
          <a:xfrm>
            <a:off x="3033475" y="5748675"/>
            <a:ext cx="3000" cy="560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g35051fe0b62_0_1"/>
          <p:cNvCxnSpPr/>
          <p:nvPr/>
        </p:nvCxnSpPr>
        <p:spPr>
          <a:xfrm rot="10800000" flipH="1">
            <a:off x="3033475" y="6298650"/>
            <a:ext cx="3357300" cy="10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g35051fe0b62_0_1"/>
          <p:cNvSpPr txBox="1"/>
          <p:nvPr/>
        </p:nvSpPr>
        <p:spPr>
          <a:xfrm>
            <a:off x="688675" y="2129825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DC and AC inputs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185" name="Google Shape;185;g35051fe0b62_0_1"/>
          <p:cNvSpPr txBox="1"/>
          <p:nvPr/>
        </p:nvSpPr>
        <p:spPr>
          <a:xfrm>
            <a:off x="2118700" y="5184288"/>
            <a:ext cx="2516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Feedback loop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6" name="Google Shape;186;g35051fe0b62_0_1"/>
          <p:cNvSpPr txBox="1"/>
          <p:nvPr/>
        </p:nvSpPr>
        <p:spPr>
          <a:xfrm>
            <a:off x="9626100" y="3683400"/>
            <a:ext cx="24552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Potentiometers and output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5051fe0b62_0_1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5051fe0b62_0_1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051fe0b62_0_10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194" name="Google Shape;194;g35051fe0b62_0_1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g35051fe0b62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051fe0b62_0_1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7" name="Google Shape;197;g35051fe0b62_0_10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DC Bias Voltage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DC Bias point achieved through voltage divider across R1 and R2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C2 removes AC noise from battery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AC Signal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C3 and R3 couple the AC and DC voltages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C1 removes any AC voltage above R3 by acting as a short for AC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Thus, our non-inverting input voltage is 4.5 V plus the input AC signal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8" name="Google Shape;198;g35051fe0b6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301" y="2369525"/>
            <a:ext cx="4572399" cy="39353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50703fbac0_0_8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50703fbac0_0_8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50703fbac0_0_8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06" name="Google Shape;206;g350703fbac0_0_8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g350703fbac0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50703fbac0_0_8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9" name="Google Shape;209;g350703fbac0_0_8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Setup as a modified Non-Inverting Amplifier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AC Signal is amplified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C4 acts as an open circuit for DC signal, but a short for AC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When the diodes are off, the gain of the AC signal is: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However, when the output voltage’s magnitude is high enough, the diodes begin to conduct current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When this occurs, the output voltage needed to provide R6 with enough current to keep the inverting input decreases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This effectively lowers the gain of the amplifier, causing a “soft clip”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10" name="Google Shape;210;g350703fbac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100" y="1901812"/>
            <a:ext cx="4383350" cy="442597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1" name="Google Shape;211;g350703fbac0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8" y="3155250"/>
            <a:ext cx="20288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508a2255f1_0_3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508a2255f1_0_3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508a2255f1_0_30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19" name="Google Shape;219;g3508a2255f1_0_3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0" name="Google Shape;220;g3508a2255f1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08a2255f1_0_3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22" name="Google Shape;222;g3508a2255f1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363" y="1277575"/>
            <a:ext cx="9469275" cy="46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508a2255f1_0_16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508a2255f1_0_16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508a2255f1_0_16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30" name="Google Shape;230;g3508a2255f1_0_16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g3508a2255f1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508a2255f1_0_16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33" name="Google Shape;233;g3508a2255f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925" y="1277575"/>
            <a:ext cx="9303676" cy="4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508a2255f1_1_4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508a2255f1_1_4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508a2255f1_1_4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41" name="Google Shape;241;g3508a2255f1_1_4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2" name="Google Shape;242;g3508a2255f1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508a2255f1_1_4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4" name="Google Shape;244;g3508a2255f1_1_4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C6 behaves as a decoupling capacitor to isolate our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R7 and C7 behave as a low pass filter, allowing tone control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R8 controls output amplitude (volume)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R8 needs to be much larger than R7 to better control volume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Voltage divider across R7 and R8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45" name="Google Shape;245;g3508a2255f1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400" y="2195263"/>
            <a:ext cx="4914900" cy="3057525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6" name="Google Shape;246;g3508a2255f1_1_4"/>
          <p:cNvSpPr txBox="1"/>
          <p:nvPr/>
        </p:nvSpPr>
        <p:spPr>
          <a:xfrm>
            <a:off x="7620000" y="1343925"/>
            <a:ext cx="2378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Tone knob</a:t>
            </a:r>
            <a:endParaRPr sz="2500">
              <a:solidFill>
                <a:schemeClr val="dk1"/>
              </a:solidFill>
            </a:endParaRPr>
          </a:p>
        </p:txBody>
      </p:sp>
      <p:cxnSp>
        <p:nvCxnSpPr>
          <p:cNvPr id="247" name="Google Shape;247;g3508a2255f1_1_4"/>
          <p:cNvCxnSpPr/>
          <p:nvPr/>
        </p:nvCxnSpPr>
        <p:spPr>
          <a:xfrm>
            <a:off x="8533775" y="1885950"/>
            <a:ext cx="0" cy="52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g3508a2255f1_1_4"/>
          <p:cNvCxnSpPr/>
          <p:nvPr/>
        </p:nvCxnSpPr>
        <p:spPr>
          <a:xfrm rot="10800000" flipH="1">
            <a:off x="9556950" y="4402375"/>
            <a:ext cx="649800" cy="139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g3508a2255f1_1_4"/>
          <p:cNvSpPr txBox="1"/>
          <p:nvPr/>
        </p:nvSpPr>
        <p:spPr>
          <a:xfrm>
            <a:off x="7932000" y="5660625"/>
            <a:ext cx="3498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Volume knob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5051fe0b62_0_25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5051fe0b62_0_25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5051fe0b62_0_25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Practical Implementation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57" name="Google Shape;257;g35051fe0b62_0_25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8" name="Google Shape;258;g35051fe0b62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5051fe0b62_0_25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60" name="Google Shape;260;g35051fe0b6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908275" y="-2171826"/>
            <a:ext cx="4209875" cy="11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Widescreen</PresentationFormat>
  <Paragraphs>77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Georgia</vt:lpstr>
      <vt:lpstr>Calibri</vt:lpstr>
      <vt:lpstr>Arial</vt:lpstr>
      <vt:lpstr>Merriweather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LEE</dc:creator>
  <cp:lastModifiedBy>Richard Bowen</cp:lastModifiedBy>
  <cp:revision>3</cp:revision>
  <dcterms:created xsi:type="dcterms:W3CDTF">2020-02-04T13:14:03Z</dcterms:created>
  <dcterms:modified xsi:type="dcterms:W3CDTF">2025-09-29T01:00:04Z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0x010100B72F71AA653406488C03B1A5F35090FC</vt:lpwstr>
  </property>
</Properties>
</file>